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38" r:id="rId2"/>
  </p:sldMasterIdLst>
  <p:notesMasterIdLst>
    <p:notesMasterId r:id="rId16"/>
  </p:notesMasterIdLst>
  <p:handoutMasterIdLst>
    <p:handoutMasterId r:id="rId17"/>
  </p:handoutMasterIdLst>
  <p:sldIdLst>
    <p:sldId id="386" r:id="rId3"/>
    <p:sldId id="384" r:id="rId4"/>
    <p:sldId id="395" r:id="rId5"/>
    <p:sldId id="409" r:id="rId6"/>
    <p:sldId id="410" r:id="rId7"/>
    <p:sldId id="405" r:id="rId8"/>
    <p:sldId id="402" r:id="rId9"/>
    <p:sldId id="406" r:id="rId10"/>
    <p:sldId id="403" r:id="rId11"/>
    <p:sldId id="407" r:id="rId12"/>
    <p:sldId id="400" r:id="rId13"/>
    <p:sldId id="404" r:id="rId14"/>
    <p:sldId id="408" r:id="rId15"/>
  </p:sldIdLst>
  <p:sldSz cx="9144000" cy="6858000" type="screen4x3"/>
  <p:notesSz cx="6381750" cy="8686800"/>
  <p:custDataLst>
    <p:tags r:id="rId18"/>
  </p:custData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254"/>
    <a:srgbClr val="314B4D"/>
    <a:srgbClr val="95B8BB"/>
    <a:srgbClr val="5D8D91"/>
    <a:srgbClr val="0D2BAB"/>
    <a:srgbClr val="B4CC54"/>
    <a:srgbClr val="FFD5D5"/>
    <a:srgbClr val="006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1" autoAdjust="0"/>
    <p:restoredTop sz="90164" autoAdjust="0"/>
  </p:normalViewPr>
  <p:slideViewPr>
    <p:cSldViewPr snapToGrid="0">
      <p:cViewPr varScale="1">
        <p:scale>
          <a:sx n="103" d="100"/>
          <a:sy n="103" d="100"/>
        </p:scale>
        <p:origin x="182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717" y="-72"/>
      </p:cViewPr>
      <p:guideLst>
        <p:guide orient="horz" pos="2736"/>
        <p:guide pos="20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76F2438-C599-1042-B22E-4F2C800A97BC}" type="datetimeFigureOut">
              <a:rPr lang="pt-BR"/>
              <a:pPr>
                <a:defRPr/>
              </a:pPr>
              <a:t>15/04/2020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3D0F0B-820C-2149-AF03-56B86B13E126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0059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52E0582-BCD0-FE48-91B7-7A93B227A4F0}" type="datetimeFigureOut">
              <a:rPr lang="pt-BR"/>
              <a:pPr>
                <a:defRPr/>
              </a:pPr>
              <a:t>15/04/2020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19175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38175" y="4125913"/>
            <a:ext cx="5105400" cy="3910012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661ABDA-FE35-9645-8C6E-5084AF5A7E1E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43957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400" b="1" dirty="0"/>
              <a:t>Duração: 0’30”</a:t>
            </a:r>
          </a:p>
          <a:p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Descrição sucinta do projeto arquitetural que foi desenvolvido, apresentando seus objetivos.</a:t>
            </a:r>
            <a:endParaRPr lang="pt-BR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733902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Duração: 2’30”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51003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Duração: 1’30”</a:t>
            </a:r>
          </a:p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Apresentação dos cenários de avaliação e limitações ou riscos da arquitetura.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72555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Duração: 0’30”</a:t>
            </a:r>
          </a:p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Apresentação das conclusões.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8083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/>
              <a:t>Duração: 1’00”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Apresentação do diagrama de casos de uso com explicação oral sucinta de cada caso de uso</a:t>
            </a: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8126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/>
              <a:t>Duração: 1’00”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Apresentação do diagrama de casos de uso com explicação oral sucinta de cada caso de uso</a:t>
            </a: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45660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/>
              <a:t>Duração: 1’00”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Apresentação do diagrama de casos de uso com explicação oral sucinta de cada caso de uso</a:t>
            </a: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9671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Duração: 1’00”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Apresentação dos principais requisitos não funcionais com explicação oral.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35060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Duração: 0’30”</a:t>
            </a:r>
          </a:p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Apresentação das retrições de projeto que limitam o projeto da arquitetura.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61230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Duração: 1’00”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Apresentação dos mecanismos arquiteturais.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6980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Duração: 1’00”</a:t>
            </a:r>
          </a:p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Apresentação dos componentes usados na construção da arquitetura. A explicação não deve se concentrar no que é cada componente, mas porque ele foi escolhido.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25612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Duração: 0’30”</a:t>
            </a:r>
          </a:p>
          <a:p>
            <a:r>
              <a:rPr lang="pt-B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Apresentação de como os componentes usado sestão distribuídos nas diversas máquinas e na nuvem.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1ABDA-FE35-9645-8C6E-5084AF5A7E1E}" type="slidenum">
              <a:rPr lang="pt-BR" altLang="pt-BR" smtClean="0"/>
              <a:pPr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5675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2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62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1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4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51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9pPr>
    </p:titleStyle>
    <p:bodyStyle>
      <a:lvl1pPr marL="268288" indent="-268288" algn="l" rtl="0" eaLnBrk="0" fontAlgn="base" hangingPunct="0">
        <a:spcBef>
          <a:spcPct val="100000"/>
        </a:spcBef>
        <a:spcAft>
          <a:spcPct val="0"/>
        </a:spcAft>
        <a:buSzPct val="9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265113" algn="l" rtl="0" eaLnBrk="0" fontAlgn="base" hangingPunct="0">
        <a:spcBef>
          <a:spcPct val="50000"/>
        </a:spcBef>
        <a:spcAft>
          <a:spcPct val="20000"/>
        </a:spcAft>
        <a:buSzPct val="70000"/>
        <a:buFont typeface="Wingdings 3" charset="2"/>
        <a:buChar char=""/>
        <a:defRPr sz="2000">
          <a:solidFill>
            <a:schemeClr val="tx1"/>
          </a:solidFill>
          <a:latin typeface="+mn-lt"/>
        </a:defRPr>
      </a:lvl2pPr>
      <a:lvl3pPr marL="1169988" indent="-2778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3pPr>
      <a:lvl4pPr marL="1519238" indent="-169863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aixaDeTexto 1"/>
          <p:cNvSpPr txBox="1">
            <a:spLocks noChangeArrowheads="1"/>
          </p:cNvSpPr>
          <p:nvPr/>
        </p:nvSpPr>
        <p:spPr bwMode="auto">
          <a:xfrm>
            <a:off x="0" y="4598988"/>
            <a:ext cx="914400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Autor: Alessandro Vasconcelos de Oliveira</a:t>
            </a:r>
          </a:p>
          <a:p>
            <a:pPr eaLnBrk="1" hangingPunct="1"/>
            <a:endParaRPr lang="pt-BR" altLang="pt-BR" sz="2500" b="1" dirty="0">
              <a:solidFill>
                <a:srgbClr val="314B4D"/>
              </a:solidFill>
              <a:latin typeface="Calibri" charset="0"/>
              <a:ea typeface="Calibri" charset="0"/>
              <a:cs typeface="Calibri" charset="0"/>
            </a:endParaRPr>
          </a:p>
          <a:p>
            <a:pPr eaLnBrk="1" hangingPunct="1"/>
            <a: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Orientador: Dr. Pedro Alves de Oliveira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997528" y="1805049"/>
            <a:ext cx="7065818" cy="25888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9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3400" b="1" dirty="0">
                <a:solidFill>
                  <a:srgbClr val="314B4D"/>
                </a:solidFill>
                <a:latin typeface="Calibri" pitchFamily="34" charset="0"/>
                <a:cs typeface="Calibri" pitchFamily="34" charset="0"/>
              </a:rPr>
              <a:t>Sistema de Gestão da Qualidade para Ramo Automotivo</a:t>
            </a:r>
          </a:p>
          <a:p>
            <a:pPr algn="ctr"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Implantação</a:t>
            </a: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D6EBD27-A648-4ED7-A431-0B7FB3EA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55" y="1674813"/>
            <a:ext cx="7165776" cy="4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460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Apresentação do Protótipo Arquitetural</a:t>
            </a:r>
          </a:p>
        </p:txBody>
      </p:sp>
      <p:sp>
        <p:nvSpPr>
          <p:cNvPr id="7173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  <p:pic>
        <p:nvPicPr>
          <p:cNvPr id="2" name="apresentacao_tcc_slide">
            <a:hlinkClick r:id="" action="ppaction://media"/>
            <a:extLst>
              <a:ext uri="{FF2B5EF4-FFF2-40B4-BE49-F238E27FC236}">
                <a16:creationId xmlns:a16="http://schemas.microsoft.com/office/drawing/2014/main" id="{9EAF28C3-BF98-4D18-A027-E52F41F346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4239" y="1674813"/>
            <a:ext cx="8115522" cy="43620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674813"/>
            <a:ext cx="8828087" cy="434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4AB0D6-831D-4799-A9FC-E2115226E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627116"/>
              </p:ext>
            </p:extLst>
          </p:nvPr>
        </p:nvGraphicFramePr>
        <p:xfrm>
          <a:off x="46655" y="1685537"/>
          <a:ext cx="9055100" cy="2129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315">
                  <a:extLst>
                    <a:ext uri="{9D8B030D-6E8A-4147-A177-3AD203B41FA5}">
                      <a16:colId xmlns:a16="http://schemas.microsoft.com/office/drawing/2014/main" val="2242217509"/>
                    </a:ext>
                  </a:extLst>
                </a:gridCol>
                <a:gridCol w="1496864">
                  <a:extLst>
                    <a:ext uri="{9D8B030D-6E8A-4147-A177-3AD203B41FA5}">
                      <a16:colId xmlns:a16="http://schemas.microsoft.com/office/drawing/2014/main" val="2028129412"/>
                    </a:ext>
                  </a:extLst>
                </a:gridCol>
                <a:gridCol w="6273890">
                  <a:extLst>
                    <a:ext uri="{9D8B030D-6E8A-4147-A177-3AD203B41FA5}">
                      <a16:colId xmlns:a16="http://schemas.microsoft.com/office/drawing/2014/main" val="616863753"/>
                    </a:ext>
                  </a:extLst>
                </a:gridCol>
                <a:gridCol w="480475">
                  <a:extLst>
                    <a:ext uri="{9D8B030D-6E8A-4147-A177-3AD203B41FA5}">
                      <a16:colId xmlns:a16="http://schemas.microsoft.com/office/drawing/2014/main" val="1885041356"/>
                    </a:ext>
                  </a:extLst>
                </a:gridCol>
                <a:gridCol w="406556">
                  <a:extLst>
                    <a:ext uri="{9D8B030D-6E8A-4147-A177-3AD203B41FA5}">
                      <a16:colId xmlns:a16="http://schemas.microsoft.com/office/drawing/2014/main" val="2698435051"/>
                    </a:ext>
                  </a:extLst>
                </a:gridCol>
              </a:tblGrid>
              <a:tr h="25293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effectLst/>
                        </a:rPr>
                        <a:t>Atributos de Qualidade</a:t>
                      </a:r>
                      <a:endParaRPr lang="pt-B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effectLst/>
                        </a:rPr>
                        <a:t>Cenários</a:t>
                      </a:r>
                      <a:endParaRPr lang="pt-B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effectLst/>
                        </a:rPr>
                        <a:t>IMP</a:t>
                      </a:r>
                      <a:endParaRPr lang="pt-B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effectLst/>
                        </a:rPr>
                        <a:t>COM</a:t>
                      </a:r>
                      <a:endParaRPr lang="pt-B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extLst>
                  <a:ext uri="{0D108BD9-81ED-4DB2-BD59-A6C34878D82A}">
                    <a16:rowId xmlns:a16="http://schemas.microsoft.com/office/drawing/2014/main" val="735589525"/>
                  </a:ext>
                </a:extLst>
              </a:tr>
              <a:tr h="473820">
                <a:tc rowSpan="5">
                  <a:txBody>
                    <a:bodyPr/>
                    <a:lstStyle/>
                    <a:p>
                      <a:pPr marL="71755" marR="71755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Funcionalidade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vert="vert27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Segurança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Cenário 1: o acesso as páginas do sistema devem ser feitos mediante autenticação através de login e senha.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extLst>
                  <a:ext uri="{0D108BD9-81ED-4DB2-BD59-A6C34878D82A}">
                    <a16:rowId xmlns:a16="http://schemas.microsoft.com/office/drawing/2014/main" val="4123956911"/>
                  </a:ext>
                </a:extLst>
              </a:tr>
              <a:tr h="22347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Segurança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Cenário 2: o acesso aos recursos privados das APIs devem exigir autenticação via token.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extLst>
                  <a:ext uri="{0D108BD9-81ED-4DB2-BD59-A6C34878D82A}">
                    <a16:rowId xmlns:a16="http://schemas.microsoft.com/office/drawing/2014/main" val="3681183497"/>
                  </a:ext>
                </a:extLst>
              </a:tr>
              <a:tr h="47382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Segurança e usabilidade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Cenário 3: o acesso as funcionalidades do sistema devem ser feitos mediante autorização por perfil e o sistema deverá apresentar ao usuário apenas os recursos que ele tem acesso.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extLst>
                  <a:ext uri="{0D108BD9-81ED-4DB2-BD59-A6C34878D82A}">
                    <a16:rowId xmlns:a16="http://schemas.microsoft.com/office/drawing/2014/main" val="992765618"/>
                  </a:ext>
                </a:extLst>
              </a:tr>
              <a:tr h="22347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Usabilidade 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Cenário 5: o sistema deve prover boa usabilidade.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B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extLst>
                  <a:ext uri="{0D108BD9-81ED-4DB2-BD59-A6C34878D82A}">
                    <a16:rowId xmlns:a16="http://schemas.microsoft.com/office/drawing/2014/main" val="1397131520"/>
                  </a:ext>
                </a:extLst>
              </a:tr>
              <a:tr h="47382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Acessibilidade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Cenário 5: o sistema deve ser responsivo, adaptando-se aos mais diferentes dispositivos e navegadores.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</a:rPr>
                        <a:t>M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M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439" marR="60439" marT="0" marB="0" anchor="ctr"/>
                </a:tc>
                <a:extLst>
                  <a:ext uri="{0D108BD9-81ED-4DB2-BD59-A6C34878D82A}">
                    <a16:rowId xmlns:a16="http://schemas.microsoft.com/office/drawing/2014/main" val="3057916809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8D377BBB-025B-4BA8-9908-D224CAD8F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909527"/>
            <a:ext cx="8828087" cy="198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Limitações ou Riscos da Arquitetura:</a:t>
            </a:r>
          </a:p>
          <a:p>
            <a:pPr marL="342900" indent="-342900"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Complexidade na comunicação envolvendo muitos microsserviços;</a:t>
            </a:r>
          </a:p>
          <a:p>
            <a:pPr marL="342900" indent="-342900"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Tamanho dos microsserviços (por módulo, contextos delimitados, funções);</a:t>
            </a:r>
          </a:p>
          <a:p>
            <a:pPr marL="342900" indent="-342900"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Manutenção de uma aplicação de segurança;</a:t>
            </a:r>
          </a:p>
          <a:p>
            <a:pPr marL="342900" indent="-342900"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Controle de acesso por perfil;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Conclusões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Este trabalho apresentou uma proposta arquitetural para uma aplicação de gestão da qualidade para o ramo automotivo. Entende-se que os objetivos arquiteturais foram atingidos e validados através de prova de conceito. Algumas limitações e pontos de melhoria foram apresentados, mas nada que impacte na aceitação da proposta.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</p:spTree>
    <p:extLst>
      <p:ext uri="{BB962C8B-B14F-4D97-AF65-F5344CB8AC3E}">
        <p14:creationId xmlns:p14="http://schemas.microsoft.com/office/powerpoint/2010/main" val="372009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205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Proposta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projeto arquitetural apresentado tem como objetivo o desenvolvimento de uma solução dque possibilite o gerenciamento da qualidade para empresas do setor automotivo. A proposta apresentada visa prover mecanismos aos gestores e demais usuários para o controle de processos automotivos, cadastro e resolução de incidentes, assim com o auxilio nas tomadas de decisões por parte dos gestores.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tabela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161CF678-62E3-4E57-9C41-9D32E02CC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5618"/>
            <a:ext cx="8063668" cy="435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tabela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B679DF-F2A4-4C13-814B-E83DA451D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676400"/>
            <a:ext cx="7757752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960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 ou tabela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926716-8CFA-4302-A8FC-E15CD6FEF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" y="1675617"/>
            <a:ext cx="8247695" cy="435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98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Não Funcionais 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C42133E-8F69-44D3-890D-5522F44A2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Segurança: o sistema deve prover altos padrões de segurança;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Usabilidade: o sistema deve prover boa usabilidade;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Acessibilidade: o sistema deve possui design responsivo que funcione bem em ambiente Web e móveis;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Interoperabilidade: o sistema deve comunicar-se com serviços externos de terceiros de forma transparente ao usuário;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Desempenho: o sistema deve ter alto desempenho mesmo com alto volume de usuários simultâneos;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Confiabilidade: o sistema deve ter alta disponibilidade, operando initerruptamente ou com poucas paradas;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290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Restrições de projeto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8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ser desenvolvido utilizando .NET Core;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ser dividido em módulos a fim de facilitar a implantação e manutenção;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realizar integração com APIs de terceiros;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ser implantado utilizando recursos de integração continínua;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conter automação de testes no pipeline de integração contínua;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permitir a sua implantação em nuvem ou on-primise;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ser responsivo, de forma que possa ser usando em aparelhos menores, como celulares ou tablets.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</p:spTree>
    <p:extLst>
      <p:ext uri="{BB962C8B-B14F-4D97-AF65-F5344CB8AC3E}">
        <p14:creationId xmlns:p14="http://schemas.microsoft.com/office/powerpoint/2010/main" val="169318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3077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455541-EE2F-49E3-BDFE-2969AB7CA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1493"/>
              </p:ext>
            </p:extLst>
          </p:nvPr>
        </p:nvGraphicFramePr>
        <p:xfrm>
          <a:off x="136525" y="1681479"/>
          <a:ext cx="8870949" cy="4318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975">
                  <a:extLst>
                    <a:ext uri="{9D8B030D-6E8A-4147-A177-3AD203B41FA5}">
                      <a16:colId xmlns:a16="http://schemas.microsoft.com/office/drawing/2014/main" val="3775656818"/>
                    </a:ext>
                  </a:extLst>
                </a:gridCol>
                <a:gridCol w="3573780">
                  <a:extLst>
                    <a:ext uri="{9D8B030D-6E8A-4147-A177-3AD203B41FA5}">
                      <a16:colId xmlns:a16="http://schemas.microsoft.com/office/drawing/2014/main" val="2586118957"/>
                    </a:ext>
                  </a:extLst>
                </a:gridCol>
                <a:gridCol w="2576194">
                  <a:extLst>
                    <a:ext uri="{9D8B030D-6E8A-4147-A177-3AD203B41FA5}">
                      <a16:colId xmlns:a16="http://schemas.microsoft.com/office/drawing/2014/main" val="4200119432"/>
                    </a:ext>
                  </a:extLst>
                </a:gridCol>
              </a:tblGrid>
              <a:tr h="1880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effectLst/>
                        </a:rPr>
                        <a:t>Mecanismo de Análise</a:t>
                      </a:r>
                      <a:endParaRPr lang="pt-B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effectLst/>
                        </a:rPr>
                        <a:t>Mecanismo de Design</a:t>
                      </a:r>
                      <a:endParaRPr lang="pt-B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solidFill>
                            <a:schemeClr val="tx1"/>
                          </a:solidFill>
                          <a:effectLst/>
                        </a:rPr>
                        <a:t>Mecanismo de Implementação</a:t>
                      </a:r>
                      <a:endParaRPr lang="pt-BR" sz="1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1381796888"/>
                  </a:ext>
                </a:extLst>
              </a:tr>
              <a:tr h="3986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Integração com outros módulos e/ou sistemas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Interfaces utilizando JSON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ASP.NET Web API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1768995948"/>
                  </a:ext>
                </a:extLst>
              </a:tr>
              <a:tr h="3986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Front-end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Interface de interação do usuário com o sistema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Angular, Bootstrap e PowerBI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433171202"/>
                  </a:ext>
                </a:extLst>
              </a:tr>
              <a:tr h="2515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Back-end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APIs REST de serviços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ASP.NET Web API e .NET Framework Core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4024217502"/>
                  </a:ext>
                </a:extLst>
              </a:tr>
              <a:tr h="2515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Versionamento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Versionamento do código-fonte da aplicação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Git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1393096183"/>
                  </a:ext>
                </a:extLst>
              </a:tr>
              <a:tr h="2515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Repositório de código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Repositório do código-fonte da aplicação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GitHub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1200916412"/>
                  </a:ext>
                </a:extLst>
              </a:tr>
              <a:tr h="1880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Log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Framework de Log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Log4net, Elmah.io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1814073529"/>
                  </a:ext>
                </a:extLst>
              </a:tr>
              <a:tr h="3986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Build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Geração de artefatos para servidor e aplicação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MSBuild e Nuget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4292048804"/>
                  </a:ext>
                </a:extLst>
              </a:tr>
              <a:tr h="3986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Deploy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Deploy da aplicação no servidor e testes automatizados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Azure DevOps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4263842693"/>
                  </a:ext>
                </a:extLst>
              </a:tr>
              <a:tr h="1880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CI/CD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Pipeline de integração contínua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Azure DevOps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2815996915"/>
                  </a:ext>
                </a:extLst>
              </a:tr>
              <a:tr h="2515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Automação de testes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Execução de testes unitários automatizados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MSTest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869869816"/>
                  </a:ext>
                </a:extLst>
              </a:tr>
              <a:tr h="3986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Autenticação e Autorização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Verificação de credenciais e tentativas de conexão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AspNetCore Identity e JWT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2957791520"/>
                  </a:ext>
                </a:extLst>
              </a:tr>
              <a:tr h="2515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Persistência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Banco de dados relacional e acesso a dados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Azure SQL e Entity Framework Core</a:t>
                      </a:r>
                      <a:endParaRPr lang="pt-BR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3313996595"/>
                  </a:ext>
                </a:extLst>
              </a:tr>
              <a:tr h="2515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Alta disponibilidade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Balanceamento de carga dos serviços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Azure Kubernets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1747297795"/>
                  </a:ext>
                </a:extLst>
              </a:tr>
              <a:tr h="18801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Relatórios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Gerador de relatórios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Microsoft PowerBI</a:t>
                      </a:r>
                      <a:endParaRPr lang="pt-B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096" marR="40096" marT="0" marB="0" anchor="ctr"/>
                </a:tc>
                <a:extLst>
                  <a:ext uri="{0D108BD9-81ED-4DB2-BD59-A6C34878D82A}">
                    <a16:rowId xmlns:a16="http://schemas.microsoft.com/office/drawing/2014/main" val="1919615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47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Componentes</a:t>
            </a: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Sistema de Gestão da Qualidade para o Ramo Automotivo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143134A-CA78-458E-9029-C21151E8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26" y="1666875"/>
            <a:ext cx="7676147" cy="4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473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Futura Hv BT"/>
        <a:ea typeface=""/>
        <a:cs typeface=""/>
      </a:majorFont>
      <a:minorFont>
        <a:latin typeface="Trebuchet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1004</Words>
  <Application>Microsoft Office PowerPoint</Application>
  <PresentationFormat>On-screen Show (4:3)</PresentationFormat>
  <Paragraphs>157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EurostileT</vt:lpstr>
      <vt:lpstr>Futura Hv BT</vt:lpstr>
      <vt:lpstr>Trebuchet MS</vt:lpstr>
      <vt:lpstr>Wingdings 3</vt:lpstr>
      <vt:lpstr>Design padrão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PUC Minas Virtual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apresentação de TCC</dc:title>
  <dc:subject>Apresentação de TCC</dc:subject>
  <dc:creator>Marcos Kutova</dc:creator>
  <cp:keywords>TCC, projeto aplicativo, desenvolvimento web</cp:keywords>
  <dc:description/>
  <cp:lastModifiedBy>Oliveira, Alessandro (EXT)</cp:lastModifiedBy>
  <cp:revision>33</cp:revision>
  <cp:lastPrinted>2012-09-25T11:26:21Z</cp:lastPrinted>
  <dcterms:created xsi:type="dcterms:W3CDTF">2015-09-11T18:04:53Z</dcterms:created>
  <dcterms:modified xsi:type="dcterms:W3CDTF">2020-04-15T15:53:31Z</dcterms:modified>
  <cp:category>Educação</cp:category>
</cp:coreProperties>
</file>